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62" r:id="rId6"/>
    <p:sldId id="263" r:id="rId7"/>
    <p:sldId id="265" r:id="rId8"/>
    <p:sldId id="268" r:id="rId9"/>
    <p:sldId id="266" r:id="rId10"/>
    <p:sldId id="270" r:id="rId11"/>
    <p:sldId id="271" r:id="rId12"/>
    <p:sldId id="272" r:id="rId13"/>
    <p:sldId id="274" r:id="rId14"/>
    <p:sldId id="275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6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ça‑real em voo a baixa altitude sobre uma praia com uma pequena vedação em primeiro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ho de areia entre duas colinas que termina no mar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ho de areia entre duas colinas que termina no mar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arça‑real em voo a baixa altitude sobre uma praia com uma pequena vedação em primeiro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sta da praia e do mar de uma duna de areia com vegetação rasteira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–Manuel Macieira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aqui uma citação.” </a:t>
            </a:r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elação Geométrica e Generativa"/>
          <p:cNvSpPr txBox="1">
            <a:spLocks noGrp="1"/>
          </p:cNvSpPr>
          <p:nvPr>
            <p:ph type="subTitle" sz="quarter" idx="1"/>
          </p:nvPr>
        </p:nvSpPr>
        <p:spPr>
          <a:xfrm>
            <a:off x="55663" y="9753113"/>
            <a:ext cx="24272674" cy="1721334"/>
          </a:xfrm>
          <a:prstGeom prst="rect">
            <a:avLst/>
          </a:prstGeom>
          <a:effectLst>
            <a:outerShdw blurRad="165100" dist="107197" dir="2700000" rotWithShape="0">
              <a:srgbClr val="000000">
                <a:alpha val="49800"/>
              </a:srgbClr>
            </a:outerShdw>
          </a:effectLst>
        </p:spPr>
        <p:txBody>
          <a:bodyPr>
            <a:normAutofit lnSpcReduction="10000"/>
          </a:bodyPr>
          <a:lstStyle>
            <a:lvl1pPr defTabSz="817244">
              <a:defRPr sz="10791" b="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GB" dirty="0" err="1"/>
              <a:t>Representação</a:t>
            </a:r>
            <a:r>
              <a:rPr lang="en-GB" dirty="0"/>
              <a:t> Digital        2023-2024</a:t>
            </a:r>
            <a:endParaRPr dirty="0"/>
          </a:p>
        </p:txBody>
      </p:sp>
      <p:grpSp>
        <p:nvGrpSpPr>
          <p:cNvPr id="124" name="Agrupar"/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20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21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CDF950-7432-F745-95B8-034380FD930D}"/>
              </a:ext>
            </a:extLst>
          </p:cNvPr>
          <p:cNvSpPr txBox="1"/>
          <p:nvPr/>
        </p:nvSpPr>
        <p:spPr>
          <a:xfrm>
            <a:off x="3076161" y="1587093"/>
            <a:ext cx="12195312" cy="33239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dirty="0">
                <a:solidFill>
                  <a:schemeClr val="tx1"/>
                </a:solidFill>
              </a:rPr>
              <a:t>AULA 13 (31/10/2023)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Introdução ao 3D no </a:t>
            </a:r>
            <a:r>
              <a:rPr lang="pt-PT" b="0" dirty="0" err="1">
                <a:solidFill>
                  <a:schemeClr val="tx1"/>
                </a:solidFill>
              </a:rPr>
              <a:t>Autocad</a:t>
            </a:r>
            <a:endParaRPr lang="pt-PT" b="0" dirty="0">
              <a:solidFill>
                <a:schemeClr val="tx1"/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Construção de uma parábola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Comandos: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 err="1">
                <a:solidFill>
                  <a:schemeClr val="tx1"/>
                </a:solidFill>
              </a:rPr>
              <a:t>Revsurf</a:t>
            </a:r>
            <a:endParaRPr lang="pt-PT" b="0" dirty="0">
              <a:solidFill>
                <a:schemeClr val="tx1"/>
              </a:solidFill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 err="1">
                <a:solidFill>
                  <a:schemeClr val="tx1"/>
                </a:solidFill>
              </a:rPr>
              <a:t>Surftab</a:t>
            </a:r>
            <a:endParaRPr lang="pt-PT" b="0" dirty="0">
              <a:solidFill>
                <a:schemeClr val="tx1"/>
              </a:solidFill>
            </a:endParaRP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 err="1">
                <a:solidFill>
                  <a:schemeClr val="tx1"/>
                </a:solidFill>
              </a:rPr>
              <a:t>Orbit</a:t>
            </a:r>
            <a:endParaRPr lang="pt-PT" b="0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49897B-5602-B33F-43F5-6D70C80F4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64" t="27006" r="33161" b="26038"/>
          <a:stretch/>
        </p:blipFill>
        <p:spPr>
          <a:xfrm>
            <a:off x="1968690" y="5480934"/>
            <a:ext cx="5899050" cy="33239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FD9D719-8D47-46A1-E036-0B8C76AB4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03" t="24300" r="37427" b="31074"/>
          <a:stretch/>
        </p:blipFill>
        <p:spPr>
          <a:xfrm>
            <a:off x="1968690" y="9581322"/>
            <a:ext cx="5899050" cy="322829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09700B5-6E19-E3BA-A50A-7A30B95FC378}"/>
              </a:ext>
            </a:extLst>
          </p:cNvPr>
          <p:cNvSpPr txBox="1"/>
          <p:nvPr/>
        </p:nvSpPr>
        <p:spPr>
          <a:xfrm>
            <a:off x="14526039" y="5480934"/>
            <a:ext cx="12195312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dirty="0">
                <a:solidFill>
                  <a:schemeClr val="tx1"/>
                </a:solidFill>
              </a:rPr>
              <a:t>AULA 14 (03/11/2023)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Realização de vários sólidos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48394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5D9FF7-EEB4-4984-5127-727B40EBAFDF}"/>
              </a:ext>
            </a:extLst>
          </p:cNvPr>
          <p:cNvSpPr txBox="1"/>
          <p:nvPr/>
        </p:nvSpPr>
        <p:spPr>
          <a:xfrm>
            <a:off x="3533361" y="2007706"/>
            <a:ext cx="12195312" cy="33239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dirty="0">
                <a:solidFill>
                  <a:schemeClr val="tx1"/>
                </a:solidFill>
              </a:rPr>
              <a:t>AULA 15 (07/11/2023)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Construção de poliedros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Comandos: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0" dirty="0">
                <a:solidFill>
                  <a:schemeClr val="tx1"/>
                </a:solidFill>
              </a:rPr>
              <a:t>Rotate 3d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0" dirty="0">
                <a:solidFill>
                  <a:schemeClr val="tx1"/>
                </a:solidFill>
              </a:rPr>
              <a:t>3d rotate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0" dirty="0">
                <a:solidFill>
                  <a:schemeClr val="tx1"/>
                </a:solidFill>
              </a:rPr>
              <a:t>Orbit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0" dirty="0">
                <a:solidFill>
                  <a:schemeClr val="tx1"/>
                </a:solidFill>
              </a:rPr>
              <a:t>Array</a:t>
            </a:r>
            <a:endParaRPr lang="pt-PT" b="0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C95D7C-2694-7529-F38D-D0AED071C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94" t="32802" r="42645" b="34885"/>
          <a:stretch/>
        </p:blipFill>
        <p:spPr>
          <a:xfrm>
            <a:off x="10853530" y="2055242"/>
            <a:ext cx="7467634" cy="480275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27F4479-0952-1F2F-E741-0D45324B9D59}"/>
              </a:ext>
            </a:extLst>
          </p:cNvPr>
          <p:cNvSpPr txBox="1"/>
          <p:nvPr/>
        </p:nvSpPr>
        <p:spPr>
          <a:xfrm>
            <a:off x="3533361" y="8177746"/>
            <a:ext cx="12195312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dirty="0">
                <a:solidFill>
                  <a:schemeClr val="tx1"/>
                </a:solidFill>
              </a:rPr>
              <a:t>AULA 16 (10/11/2023)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Entrega do primeiro trabalho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884673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0317228-0E3E-0AA2-2EDA-B65E9BCC5653}"/>
              </a:ext>
            </a:extLst>
          </p:cNvPr>
          <p:cNvSpPr txBox="1"/>
          <p:nvPr/>
        </p:nvSpPr>
        <p:spPr>
          <a:xfrm>
            <a:off x="3791778" y="2850373"/>
            <a:ext cx="12195312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dirty="0">
                <a:solidFill>
                  <a:schemeClr val="tx1"/>
                </a:solidFill>
              </a:rPr>
              <a:t>AULA 17 (14/11/2023)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Construção de poliedros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Construção de um </a:t>
            </a:r>
            <a:r>
              <a:rPr lang="pt-PT" b="0" dirty="0" err="1">
                <a:solidFill>
                  <a:schemeClr val="tx1"/>
                </a:solidFill>
              </a:rPr>
              <a:t>isocaedro</a:t>
            </a:r>
            <a:endParaRPr lang="pt-PT" b="0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003668D-49AA-4C29-B000-98D670B7B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33" t="34928" r="20254" b="28937"/>
          <a:stretch/>
        </p:blipFill>
        <p:spPr>
          <a:xfrm>
            <a:off x="12192000" y="2126974"/>
            <a:ext cx="8030817" cy="37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601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4830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2257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me e Apelidos do Aluno"/>
          <p:cNvSpPr txBox="1">
            <a:spLocks noGrp="1"/>
          </p:cNvSpPr>
          <p:nvPr>
            <p:ph type="subTitle" sz="quarter" idx="1"/>
          </p:nvPr>
        </p:nvSpPr>
        <p:spPr>
          <a:xfrm>
            <a:off x="-1" y="9770047"/>
            <a:ext cx="24384001" cy="1721334"/>
          </a:xfrm>
          <a:prstGeom prst="rect">
            <a:avLst/>
          </a:prstGeom>
          <a:solidFill>
            <a:srgbClr val="D5D5D5"/>
          </a:solidFill>
        </p:spPr>
        <p:txBody>
          <a:bodyPr anchor="ctr"/>
          <a:lstStyle/>
          <a:p>
            <a:pPr lvl="1" algn="l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</a:t>
            </a:r>
            <a:r>
              <a:rPr lang="pt-PT" sz="6400" cap="small" dirty="0"/>
              <a:t>Joana Fernandes Brás Fontes</a:t>
            </a:r>
            <a:endParaRPr sz="6400" cap="small" dirty="0"/>
          </a:p>
        </p:txBody>
      </p:sp>
      <p:sp>
        <p:nvSpPr>
          <p:cNvPr id="127" name="Foto do Aluno"/>
          <p:cNvSpPr/>
          <p:nvPr/>
        </p:nvSpPr>
        <p:spPr>
          <a:xfrm>
            <a:off x="14238003" y="-9137"/>
            <a:ext cx="10126862" cy="9773601"/>
          </a:xfrm>
          <a:prstGeom prst="rect">
            <a:avLst/>
          </a:prstGeom>
          <a:solidFill>
            <a:srgbClr val="EEF0F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Foto do </a:t>
            </a:r>
            <a:r>
              <a:rPr dirty="0" err="1"/>
              <a:t>Aluno</a:t>
            </a:r>
            <a:endParaRPr dirty="0"/>
          </a:p>
        </p:txBody>
      </p:sp>
      <p:sp>
        <p:nvSpPr>
          <p:cNvPr id="128" name="20170000"/>
          <p:cNvSpPr txBox="1"/>
          <p:nvPr/>
        </p:nvSpPr>
        <p:spPr>
          <a:xfrm>
            <a:off x="2191879" y="7018866"/>
            <a:ext cx="11823940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defTabSz="2257721">
              <a:defRPr sz="19000" b="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PT" dirty="0"/>
              <a:t>20231350</a:t>
            </a:r>
            <a:endParaRPr dirty="0"/>
          </a:p>
        </p:txBody>
      </p:sp>
      <p:grpSp>
        <p:nvGrpSpPr>
          <p:cNvPr id="134" name="Agrupar"/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29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0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MGeG"/>
            <p:cNvSpPr txBox="1"/>
            <p:nvPr/>
          </p:nvSpPr>
          <p:spPr>
            <a:xfrm>
              <a:off x="10501403" y="98849"/>
              <a:ext cx="5809516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dirty="0" err="1"/>
                <a:t>ReDig</a:t>
              </a:r>
              <a:endParaRPr dirty="0"/>
            </a:p>
          </p:txBody>
        </p:sp>
        <p:sp>
          <p:nvSpPr>
            <p:cNvPr id="133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pic>
        <p:nvPicPr>
          <p:cNvPr id="3" name="Imagem 2" descr="Uma imagem com pessoa, Cara humana, vestuário, interior&#10;&#10;Descrição gerada automaticamente">
            <a:extLst>
              <a:ext uri="{FF2B5EF4-FFF2-40B4-BE49-F238E27FC236}">
                <a16:creationId xmlns:a16="http://schemas.microsoft.com/office/drawing/2014/main" id="{4E52CD0A-D59A-7276-3B64-CFAC915D7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6519" y="762070"/>
            <a:ext cx="6589830" cy="82311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Agrupar"/>
          <p:cNvGrpSpPr/>
          <p:nvPr/>
        </p:nvGrpSpPr>
        <p:grpSpPr>
          <a:xfrm>
            <a:off x="253667" y="11778500"/>
            <a:ext cx="24026918" cy="1919033"/>
            <a:chOff x="0" y="0"/>
            <a:chExt cx="24026918" cy="1919031"/>
          </a:xfrm>
        </p:grpSpPr>
        <p:sp>
          <p:nvSpPr>
            <p:cNvPr id="136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MGeG"/>
            <p:cNvSpPr txBox="1"/>
            <p:nvPr/>
          </p:nvSpPr>
          <p:spPr>
            <a:xfrm>
              <a:off x="10501403" y="98849"/>
              <a:ext cx="5809516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lnSpcReduction="10000"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dirty="0" err="1"/>
                <a:t>ReDig</a:t>
              </a:r>
              <a:endParaRPr dirty="0"/>
            </a:p>
          </p:txBody>
        </p:sp>
        <p:sp>
          <p:nvSpPr>
            <p:cNvPr id="140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142" name="ÍNDICE"/>
          <p:cNvSpPr txBox="1"/>
          <p:nvPr/>
        </p:nvSpPr>
        <p:spPr>
          <a:xfrm>
            <a:off x="2539406" y="1176042"/>
            <a:ext cx="143294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dirty="0"/>
              <a:t>ÍNDICE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DD03EFC-B020-059C-E497-4792EBB336BF}"/>
              </a:ext>
            </a:extLst>
          </p:cNvPr>
          <p:cNvSpPr txBox="1"/>
          <p:nvPr/>
        </p:nvSpPr>
        <p:spPr>
          <a:xfrm>
            <a:off x="2241233" y="2689629"/>
            <a:ext cx="20559133" cy="7489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EXERCÍCIO 1.1 – </a:t>
            </a:r>
            <a:r>
              <a:rPr kumimoji="0" lang="pt-PT" sz="3000" b="1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AutoCad</a:t>
            </a:r>
            <a:r>
              <a:rPr kumimoji="0" lang="pt-PT" sz="3000" b="1" i="0" u="none" strike="noStrike" cap="none" spc="0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2D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000" b="1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AULA 01 (19/09) ------------------------------------------------------------------------------------------------------------------- 4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AULA 02 (22/09) ------------------------------------------------------------------------------------------------------------------- 4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AULA 03 (26/09) ------------------------------------------------------------------------------------------------------------------- 5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AULA 04 (29/09) ------------------------------------------------------------------------------------------------------------------- 5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AULA 05 (03/10) ------------------------------------------------------------------------------------------------------------------- 6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AULA 06 (06/10) ------------------------------------------------------------------------------------------------------------------- 6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AULA 07 (10/10) ------------------------------------------------------------------------------------------------------------------- 7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AULA 08 (13/10) ------------------------------------------------------------------------------------------------------------------- 7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AULA 09 (17/10) ------------------------------------------------------------------------------------------------------------------- 8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AULA 10 (20/10) ------------------------------------------------------------------------------------------------------------------- 8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AULA 11 (24/10) ------------------------------------------------------------------------------------------------------------------- 9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AULA 12 (27/10) ------------------------------------------------------------------------------------------------------------------- 9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000" b="1" i="0" u="none" strike="noStrike" cap="none" spc="0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erc. 2.1 - Spirula">
            <a:extLst>
              <a:ext uri="{FF2B5EF4-FFF2-40B4-BE49-F238E27FC236}">
                <a16:creationId xmlns:a16="http://schemas.microsoft.com/office/drawing/2014/main" id="{CF6AB396-FDB4-184E-EDB4-4ADFEB0625C4}"/>
              </a:ext>
            </a:extLst>
          </p:cNvPr>
          <p:cNvSpPr/>
          <p:nvPr/>
        </p:nvSpPr>
        <p:spPr>
          <a:xfrm>
            <a:off x="0" y="11747198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C37259C-AC19-7815-C77A-3CDFDA2AD4FA}"/>
              </a:ext>
            </a:extLst>
          </p:cNvPr>
          <p:cNvSpPr txBox="1"/>
          <p:nvPr/>
        </p:nvSpPr>
        <p:spPr>
          <a:xfrm>
            <a:off x="6619461" y="4216253"/>
            <a:ext cx="13894904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t-PT" b="0" dirty="0">
                <a:solidFill>
                  <a:schemeClr val="tx1"/>
                </a:solidFill>
              </a:rPr>
              <a:t>Introdução à cadeira e programa de estudo.</a:t>
            </a:r>
          </a:p>
          <a:p>
            <a:pPr algn="l"/>
            <a:r>
              <a:rPr lang="pt-PT" b="0" dirty="0">
                <a:solidFill>
                  <a:schemeClr val="tx1"/>
                </a:solidFill>
              </a:rPr>
              <a:t>Introdução ao programa </a:t>
            </a:r>
            <a:r>
              <a:rPr lang="pt-PT" b="0" dirty="0" err="1">
                <a:solidFill>
                  <a:schemeClr val="tx1"/>
                </a:solidFill>
              </a:rPr>
              <a:t>Filezila</a:t>
            </a:r>
            <a:r>
              <a:rPr lang="pt-PT" b="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pt-PT" b="0" dirty="0">
                <a:solidFill>
                  <a:schemeClr val="tx1"/>
                </a:solidFill>
              </a:rPr>
              <a:t>Construção de um website privado html para cada aluno submeter os trabalhos do semestre.</a:t>
            </a:r>
          </a:p>
          <a:p>
            <a:pPr algn="l"/>
            <a:r>
              <a:rPr lang="pt-PT" b="0" dirty="0">
                <a:solidFill>
                  <a:schemeClr val="tx1"/>
                </a:solidFill>
              </a:rPr>
              <a:t>Colocação do website no servidor da faculdade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343986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0" y="11747198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D220275-E2B8-4895-CF37-426DFAEBD46D}"/>
              </a:ext>
            </a:extLst>
          </p:cNvPr>
          <p:cNvSpPr txBox="1"/>
          <p:nvPr/>
        </p:nvSpPr>
        <p:spPr>
          <a:xfrm>
            <a:off x="2941981" y="640207"/>
            <a:ext cx="8567530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dirty="0">
                <a:solidFill>
                  <a:schemeClr val="tx1"/>
                </a:solidFill>
              </a:rPr>
              <a:t>AULA 03 (26/09)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dirty="0">
              <a:solidFill>
                <a:schemeClr val="tx1"/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/>
              <a:t>Comandos básicos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/>
              <a:t>Outros comandos/noções: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/>
              <a:t>Camadas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 err="1"/>
              <a:t>Model</a:t>
            </a:r>
            <a:r>
              <a:rPr lang="pt-PT" b="0" dirty="0"/>
              <a:t> </a:t>
            </a:r>
            <a:r>
              <a:rPr lang="pt-PT" b="0" dirty="0" err="1"/>
              <a:t>space</a:t>
            </a:r>
            <a:endParaRPr lang="pt-PT" b="0" dirty="0"/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 err="1"/>
              <a:t>Paper</a:t>
            </a:r>
            <a:r>
              <a:rPr lang="pt-PT" b="0" dirty="0"/>
              <a:t> </a:t>
            </a:r>
            <a:r>
              <a:rPr lang="pt-PT" b="0" dirty="0" err="1"/>
              <a:t>space</a:t>
            </a:r>
            <a:endParaRPr lang="pt-PT" b="0" dirty="0"/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/>
              <a:t>Coordenadas absolutas e relativas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Desenho de pentágonos e retângulos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6068D27-D9E2-2B63-482E-C526CA8F52DB}"/>
              </a:ext>
            </a:extLst>
          </p:cNvPr>
          <p:cNvSpPr txBox="1"/>
          <p:nvPr/>
        </p:nvSpPr>
        <p:spPr>
          <a:xfrm>
            <a:off x="2941981" y="5535269"/>
            <a:ext cx="9117496" cy="61042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AULA 04 (29/09)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/>
              <a:t>Noções de escala e proporção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/>
              <a:t>Início do exercício 1 (planta do </a:t>
            </a:r>
            <a:r>
              <a:rPr lang="pt-PT" b="0" dirty="0" err="1"/>
              <a:t>siza</a:t>
            </a:r>
            <a:r>
              <a:rPr lang="pt-PT" b="0" dirty="0"/>
              <a:t>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/>
              <a:t>Comandos: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b="0" dirty="0" err="1"/>
              <a:t>Polyline</a:t>
            </a:r>
            <a:r>
              <a:rPr lang="pt-PT" b="0" dirty="0"/>
              <a:t> 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 err="1"/>
              <a:t>Attach</a:t>
            </a:r>
            <a:endParaRPr lang="pt-PT" b="0" dirty="0"/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 err="1"/>
              <a:t>Dist</a:t>
            </a:r>
            <a:endParaRPr lang="pt-PT" b="0" dirty="0"/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 err="1"/>
              <a:t>List</a:t>
            </a:r>
            <a:endParaRPr lang="pt-PT" b="0" dirty="0"/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 err="1"/>
              <a:t>Scale</a:t>
            </a:r>
            <a:endParaRPr lang="pt-PT" b="0" dirty="0"/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 err="1"/>
              <a:t>Align</a:t>
            </a:r>
            <a:endParaRPr lang="pt-PT" b="0" dirty="0"/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/>
              <a:t>Offset</a:t>
            </a:r>
            <a:endParaRPr kumimoji="0" lang="pt-PT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C174717-C748-B51C-8061-C256F4703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55"/>
          <a:stretch/>
        </p:blipFill>
        <p:spPr>
          <a:xfrm>
            <a:off x="12059477" y="411674"/>
            <a:ext cx="8878949" cy="47169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AE15BE9-693F-CB3D-FD3F-140657175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252" y="5888105"/>
            <a:ext cx="8943398" cy="53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077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erc. 2.1 - Spirula">
            <a:extLst>
              <a:ext uri="{FF2B5EF4-FFF2-40B4-BE49-F238E27FC236}">
                <a16:creationId xmlns:a16="http://schemas.microsoft.com/office/drawing/2014/main" id="{D34EE1A3-90B0-9940-AD90-29495AF45099}"/>
              </a:ext>
            </a:extLst>
          </p:cNvPr>
          <p:cNvSpPr/>
          <p:nvPr/>
        </p:nvSpPr>
        <p:spPr>
          <a:xfrm>
            <a:off x="0" y="11747198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E170072-3A58-3F5F-54C0-87467CE42500}"/>
              </a:ext>
            </a:extLst>
          </p:cNvPr>
          <p:cNvSpPr txBox="1"/>
          <p:nvPr/>
        </p:nvSpPr>
        <p:spPr>
          <a:xfrm>
            <a:off x="12745831" y="519560"/>
            <a:ext cx="12022573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dirty="0">
                <a:solidFill>
                  <a:schemeClr val="tx1"/>
                </a:solidFill>
              </a:rPr>
              <a:t>AULA 05 (03/10) e AULA 06 (06/10)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dirty="0">
              <a:solidFill>
                <a:schemeClr val="tx1"/>
              </a:solidFill>
            </a:endParaRPr>
          </a:p>
          <a:p>
            <a:pPr algn="l"/>
            <a:r>
              <a:rPr lang="pt-PT" b="0" dirty="0"/>
              <a:t>Desenvolvimento do exercício 1 (planta do </a:t>
            </a:r>
            <a:r>
              <a:rPr lang="pt-PT" b="0" dirty="0" err="1"/>
              <a:t>siza</a:t>
            </a:r>
            <a:r>
              <a:rPr lang="pt-PT" b="0" dirty="0"/>
              <a:t>) </a:t>
            </a:r>
          </a:p>
          <a:p>
            <a:pPr algn="l"/>
            <a:r>
              <a:rPr lang="pt-PT" b="0" dirty="0"/>
              <a:t>Utilização de geometria para desenhar a planta</a:t>
            </a:r>
          </a:p>
          <a:p>
            <a:pPr algn="l"/>
            <a:r>
              <a:rPr lang="pt-PT" b="0" dirty="0"/>
              <a:t>Escalas 1:10 e 1:100</a:t>
            </a:r>
          </a:p>
          <a:p>
            <a:pPr algn="l"/>
            <a:r>
              <a:rPr lang="pt-PT" b="0" dirty="0"/>
              <a:t>Desenho da planta por decalque em diferentes camadas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/>
              <a:t>Comandos: 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 err="1"/>
              <a:t>Trim</a:t>
            </a:r>
            <a:r>
              <a:rPr lang="pt-PT" b="0" dirty="0"/>
              <a:t> 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/>
              <a:t>ORTHO </a:t>
            </a:r>
            <a:r>
              <a:rPr lang="pt-PT" b="0" dirty="0" err="1"/>
              <a:t>on</a:t>
            </a:r>
            <a:r>
              <a:rPr lang="pt-PT" b="0" dirty="0"/>
              <a:t>/</a:t>
            </a:r>
            <a:r>
              <a:rPr lang="pt-PT" b="0" dirty="0" err="1"/>
              <a:t>off</a:t>
            </a:r>
            <a:r>
              <a:rPr lang="pt-PT" b="0" dirty="0"/>
              <a:t> 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 err="1"/>
              <a:t>Hatch</a:t>
            </a:r>
            <a:r>
              <a:rPr lang="pt-PT" b="0" dirty="0"/>
              <a:t> </a:t>
            </a:r>
            <a:r>
              <a:rPr lang="pt-PT" b="0" dirty="0" err="1"/>
              <a:t>Align</a:t>
            </a:r>
            <a:endParaRPr kumimoji="0" lang="pt-PT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D731E79-EEE0-0B33-586F-CED19D715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16" t="21787" r="36667" b="16667"/>
          <a:stretch/>
        </p:blipFill>
        <p:spPr>
          <a:xfrm>
            <a:off x="1371599" y="6319019"/>
            <a:ext cx="4691269" cy="403829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AD298F6-7C73-07AD-D609-8A9C7D276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58" t="21788" r="24058" b="27970"/>
          <a:stretch/>
        </p:blipFill>
        <p:spPr>
          <a:xfrm>
            <a:off x="1226435" y="365377"/>
            <a:ext cx="9345925" cy="5090656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F1F136B2-8235-3B28-D9B2-84CD1AAD19C7}"/>
              </a:ext>
            </a:extLst>
          </p:cNvPr>
          <p:cNvSpPr txBox="1"/>
          <p:nvPr/>
        </p:nvSpPr>
        <p:spPr>
          <a:xfrm>
            <a:off x="16936280" y="10457591"/>
            <a:ext cx="640306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Planta 1:100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416ACE2-1823-66AD-ECCD-A8AC2C41C1FA}"/>
              </a:ext>
            </a:extLst>
          </p:cNvPr>
          <p:cNvSpPr txBox="1"/>
          <p:nvPr/>
        </p:nvSpPr>
        <p:spPr>
          <a:xfrm>
            <a:off x="8459247" y="10648416"/>
            <a:ext cx="640306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Planta 1:10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154F442-12E3-9F93-7EE4-84F0BA6F6A76}"/>
              </a:ext>
            </a:extLst>
          </p:cNvPr>
          <p:cNvSpPr txBox="1"/>
          <p:nvPr/>
        </p:nvSpPr>
        <p:spPr>
          <a:xfrm>
            <a:off x="1641004" y="10719657"/>
            <a:ext cx="3865274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Detalhe, Planta 1:10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DE28F56-8E2D-7718-E7D2-C847C2C3CE48}"/>
              </a:ext>
            </a:extLst>
          </p:cNvPr>
          <p:cNvSpPr txBox="1"/>
          <p:nvPr/>
        </p:nvSpPr>
        <p:spPr>
          <a:xfrm>
            <a:off x="2217473" y="5449450"/>
            <a:ext cx="736384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Construção da planta através da geometria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49A40772-BFE6-685A-6606-D5BA96E01A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90" t="24299" r="25362" b="29517"/>
          <a:stretch/>
        </p:blipFill>
        <p:spPr>
          <a:xfrm>
            <a:off x="16322229" y="6108393"/>
            <a:ext cx="7253388" cy="424892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D3DAA20-E70D-41E2-A937-02C7C99BC8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371" t="27005" r="26341" b="25459"/>
          <a:stretch/>
        </p:blipFill>
        <p:spPr>
          <a:xfrm>
            <a:off x="7969946" y="6106175"/>
            <a:ext cx="7253389" cy="428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341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erc. 2.1 - Spirula">
            <a:extLst>
              <a:ext uri="{FF2B5EF4-FFF2-40B4-BE49-F238E27FC236}">
                <a16:creationId xmlns:a16="http://schemas.microsoft.com/office/drawing/2014/main" id="{61D2B1A3-B332-ECB4-6FC7-19B06ACAAAB3}"/>
              </a:ext>
            </a:extLst>
          </p:cNvPr>
          <p:cNvSpPr/>
          <p:nvPr/>
        </p:nvSpPr>
        <p:spPr>
          <a:xfrm>
            <a:off x="0" y="11747198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988F21-AA8B-8FF2-531C-DFA525F59363}"/>
              </a:ext>
            </a:extLst>
          </p:cNvPr>
          <p:cNvSpPr txBox="1"/>
          <p:nvPr/>
        </p:nvSpPr>
        <p:spPr>
          <a:xfrm>
            <a:off x="8872330" y="900038"/>
            <a:ext cx="6639339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dirty="0">
                <a:solidFill>
                  <a:schemeClr val="tx1"/>
                </a:solidFill>
              </a:rPr>
              <a:t>AULA 07 (10/10) e AULA 08 (13/10)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/>
              <a:t>Continuação do desenho da planta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Construção d</a:t>
            </a:r>
            <a:r>
              <a:rPr lang="pt-PT" b="0" dirty="0"/>
              <a:t>os vãos (portas e janelas)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/>
              <a:t>Construção do detalhe da lareira</a:t>
            </a:r>
            <a:endParaRPr kumimoji="0" lang="pt-PT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435405C-B364-4B03-AB0A-89B05CB66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56" t="24493" r="41449" b="20628"/>
          <a:stretch/>
        </p:blipFill>
        <p:spPr>
          <a:xfrm>
            <a:off x="659294" y="4031409"/>
            <a:ext cx="4780724" cy="622809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9CA14F7-430C-F904-1011-A20AD0B2B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86" t="24493" r="43297" b="17536"/>
          <a:stretch/>
        </p:blipFill>
        <p:spPr>
          <a:xfrm>
            <a:off x="7580242" y="4163720"/>
            <a:ext cx="5068957" cy="596347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C2CE435-0B25-C6F4-454E-D163055BEE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77" t="30290" r="51123" b="33575"/>
          <a:stretch/>
        </p:blipFill>
        <p:spPr>
          <a:xfrm>
            <a:off x="14683407" y="4158391"/>
            <a:ext cx="3001618" cy="610111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B071D0F-0B1F-4BC2-F9F2-E8E0FE22B4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329" t="24300" r="40780" b="16857"/>
          <a:stretch/>
        </p:blipFill>
        <p:spPr>
          <a:xfrm>
            <a:off x="19937894" y="4246048"/>
            <a:ext cx="2723321" cy="605321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60612F-93C6-CF9C-685A-CA239F6CD41A}"/>
              </a:ext>
            </a:extLst>
          </p:cNvPr>
          <p:cNvSpPr txBox="1"/>
          <p:nvPr/>
        </p:nvSpPr>
        <p:spPr>
          <a:xfrm>
            <a:off x="13918094" y="10626546"/>
            <a:ext cx="453224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Lareira 1:100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EB188B1-94D9-E22F-8E81-66AACCA82A3E}"/>
              </a:ext>
            </a:extLst>
          </p:cNvPr>
          <p:cNvSpPr txBox="1"/>
          <p:nvPr/>
        </p:nvSpPr>
        <p:spPr>
          <a:xfrm>
            <a:off x="19580084" y="10603979"/>
            <a:ext cx="343893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800" b="0" dirty="0"/>
              <a:t>Lareira 1:10</a:t>
            </a:r>
            <a:endParaRPr kumimoji="0" lang="pt-PT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312256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erc. 2.1 - Spirula">
            <a:extLst>
              <a:ext uri="{FF2B5EF4-FFF2-40B4-BE49-F238E27FC236}">
                <a16:creationId xmlns:a16="http://schemas.microsoft.com/office/drawing/2014/main" id="{84A4E8D4-AD6F-C136-4A67-F6BAC65AD09A}"/>
              </a:ext>
            </a:extLst>
          </p:cNvPr>
          <p:cNvSpPr/>
          <p:nvPr/>
        </p:nvSpPr>
        <p:spPr>
          <a:xfrm>
            <a:off x="0" y="11747198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18FD2D-BF8B-7296-5F6A-92745F9B789D}"/>
              </a:ext>
            </a:extLst>
          </p:cNvPr>
          <p:cNvSpPr txBox="1"/>
          <p:nvPr/>
        </p:nvSpPr>
        <p:spPr>
          <a:xfrm>
            <a:off x="2330727" y="1930498"/>
            <a:ext cx="12334460" cy="2400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dirty="0">
                <a:solidFill>
                  <a:schemeClr val="tx1"/>
                </a:solidFill>
              </a:rPr>
              <a:t>AULA 09 (17/10)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Continuação do desenho da planta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>
                <a:solidFill>
                  <a:schemeClr val="tx1"/>
                </a:solidFill>
              </a:rPr>
              <a:t>Pormenorização à escala 1:10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Comandos:</a:t>
            </a:r>
          </a:p>
          <a:p>
            <a:pPr marL="457200" marR="0" indent="-4572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b="0" dirty="0" err="1">
                <a:solidFill>
                  <a:schemeClr val="tx1"/>
                </a:solidFill>
              </a:rPr>
              <a:t>Spline</a:t>
            </a:r>
            <a:endParaRPr kumimoji="0" lang="pt-PT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6F0854F-943D-40FB-6C0C-F8017DE83B58}"/>
              </a:ext>
            </a:extLst>
          </p:cNvPr>
          <p:cNvSpPr txBox="1"/>
          <p:nvPr/>
        </p:nvSpPr>
        <p:spPr>
          <a:xfrm>
            <a:off x="2330727" y="7584521"/>
            <a:ext cx="10144539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dirty="0">
                <a:solidFill>
                  <a:schemeClr val="tx1"/>
                </a:solidFill>
              </a:rPr>
              <a:t>AULA 10 (20/10)</a:t>
            </a:r>
          </a:p>
          <a:p>
            <a:pPr algn="l"/>
            <a:r>
              <a:rPr kumimoji="0" lang="pt-PT" sz="3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Continuação do desenho da planta</a:t>
            </a:r>
          </a:p>
          <a:p>
            <a:pPr algn="l"/>
            <a:r>
              <a:rPr lang="pt-PT" b="0" dirty="0">
                <a:solidFill>
                  <a:schemeClr val="tx1"/>
                </a:solidFill>
              </a:rPr>
              <a:t>Adição de blocos de equipamento</a:t>
            </a:r>
          </a:p>
          <a:p>
            <a:pPr algn="l"/>
            <a:r>
              <a:rPr lang="pt-PT" b="0" dirty="0">
                <a:solidFill>
                  <a:schemeClr val="tx1"/>
                </a:solidFill>
              </a:rPr>
              <a:t>Adição do pavimento</a:t>
            </a:r>
            <a:endParaRPr lang="pt-PT" dirty="0">
              <a:solidFill>
                <a:schemeClr val="tx1"/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D7BAD58-0BE9-94FB-5961-426923ABE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81" t="18696" r="47862" b="28937"/>
          <a:stretch/>
        </p:blipFill>
        <p:spPr>
          <a:xfrm>
            <a:off x="11662932" y="726928"/>
            <a:ext cx="3372488" cy="510583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2118DEF-4D99-5DBD-0708-E0EA5FEA1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99" t="19662" r="39601" b="31620"/>
          <a:stretch/>
        </p:blipFill>
        <p:spPr>
          <a:xfrm>
            <a:off x="17053642" y="726929"/>
            <a:ext cx="4657938" cy="510583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4835274-EC68-9E5B-C4C0-4635F1959D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94" t="21208" r="27753" b="27777"/>
          <a:stretch/>
        </p:blipFill>
        <p:spPr>
          <a:xfrm>
            <a:off x="13286132" y="6515212"/>
            <a:ext cx="6048789" cy="45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218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erc. 2.1 - Spirula">
            <a:extLst>
              <a:ext uri="{FF2B5EF4-FFF2-40B4-BE49-F238E27FC236}">
                <a16:creationId xmlns:a16="http://schemas.microsoft.com/office/drawing/2014/main" id="{E5598F62-BF85-5723-EB35-01CC2A33A70B}"/>
              </a:ext>
            </a:extLst>
          </p:cNvPr>
          <p:cNvSpPr/>
          <p:nvPr/>
        </p:nvSpPr>
        <p:spPr>
          <a:xfrm>
            <a:off x="0" y="11747198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2C87D3-D18C-EE0A-514A-176F6DB0E04A}"/>
              </a:ext>
            </a:extLst>
          </p:cNvPr>
          <p:cNvSpPr txBox="1"/>
          <p:nvPr/>
        </p:nvSpPr>
        <p:spPr>
          <a:xfrm>
            <a:off x="8209723" y="1082775"/>
            <a:ext cx="8825948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dirty="0">
                <a:solidFill>
                  <a:schemeClr val="tx1"/>
                </a:solidFill>
              </a:rPr>
              <a:t>AULA 11 (24/10) e AULA 12 (27/10)</a:t>
            </a:r>
          </a:p>
          <a:p>
            <a:r>
              <a:rPr lang="pt-PT" b="0" dirty="0">
                <a:solidFill>
                  <a:schemeClr val="tx1"/>
                </a:solidFill>
              </a:rPr>
              <a:t>Desenho de um corte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0" dirty="0" err="1">
                <a:solidFill>
                  <a:schemeClr val="tx1"/>
                </a:solidFill>
              </a:rPr>
              <a:t>Promenorização</a:t>
            </a:r>
            <a:r>
              <a:rPr lang="pt-PT" b="0" dirty="0">
                <a:solidFill>
                  <a:schemeClr val="tx1"/>
                </a:solidFill>
              </a:rPr>
              <a:t> do corte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CCDED4-E0EE-16D5-D0BC-9EE685917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8" t="22947" r="9384" b="16183"/>
          <a:stretch/>
        </p:blipFill>
        <p:spPr>
          <a:xfrm>
            <a:off x="5811078" y="3013558"/>
            <a:ext cx="12761843" cy="508215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16C5717-970E-0F5C-9993-4B4172951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20" t="40145" r="16014" b="31449"/>
          <a:stretch/>
        </p:blipFill>
        <p:spPr>
          <a:xfrm>
            <a:off x="5811078" y="8552956"/>
            <a:ext cx="12761843" cy="28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277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517</Words>
  <Application>Microsoft Office PowerPoint</Application>
  <PresentationFormat>Personalizados</PresentationFormat>
  <Paragraphs>114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Arial</vt:lpstr>
      <vt:lpstr>Helvetica</vt:lpstr>
      <vt:lpstr>Helvetica Neue</vt:lpstr>
      <vt:lpstr>Helvetica Neue Light</vt:lpstr>
      <vt:lpstr>Helvetica Neue Medium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Nuno Miguel Alão Soares Gomes</dc:creator>
  <cp:lastModifiedBy>Joana F. B. Fontes</cp:lastModifiedBy>
  <cp:revision>20</cp:revision>
  <dcterms:modified xsi:type="dcterms:W3CDTF">2023-11-21T15:15:37Z</dcterms:modified>
</cp:coreProperties>
</file>